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63"/>
  </p:notesMasterIdLst>
  <p:sldIdLst>
    <p:sldId id="256" r:id="rId2"/>
    <p:sldId id="257" r:id="rId3"/>
    <p:sldId id="258" r:id="rId4"/>
    <p:sldId id="31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78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Century Gothic" panose="020B0502020202020204" pitchFamily="34" charset="0"/>
      <p:regular r:id="rId69"/>
      <p:bold r:id="rId70"/>
      <p:italic r:id="rId71"/>
      <p:boldItalic r:id="rId72"/>
    </p:embeddedFont>
    <p:embeddedFont>
      <p:font typeface="Roboto Light" panose="020B0604020202020204" charset="0"/>
      <p:regular r:id="rId73"/>
      <p:italic r:id="rId74"/>
    </p:embeddedFont>
  </p:embeddedFontLst>
  <p:custDataLst>
    <p:tags r:id="rId7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258"/>
            <p14:sldId id="316"/>
            <p14:sldId id="259"/>
            <p14:sldId id="260"/>
          </p14:sldIdLst>
        </p14:section>
        <p14:section name="LTA Definition" id="{C5D67E92-69F6-4FBD-8D38-F67599B72C06}">
          <p14:sldIdLst>
            <p14:sldId id="261"/>
            <p14:sldId id="262"/>
            <p14:sldId id="263"/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Evaluation" id="{BFBD456F-2FDD-4BC2-A35B-932DE12EBECD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Conclusion" id="{58EDE193-070D-47FB-9F3A-90C760D1E494}">
          <p14:sldIdLst>
            <p14:sldId id="306"/>
            <p14:sldId id="307"/>
            <p14:sldId id="308"/>
          </p14:sldIdLst>
        </p14:section>
        <p14:section name="Extra Slides" id="{CCF52257-70C2-4A24-B94F-32EC3053AC03}">
          <p14:sldIdLst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5F7FB"/>
    <a:srgbClr val="247EC4"/>
    <a:srgbClr val="4BACC6"/>
    <a:srgbClr val="B0003E"/>
    <a:srgbClr val="1B1B1B"/>
    <a:srgbClr val="A6A798"/>
    <a:srgbClr val="8B9278"/>
    <a:srgbClr val="8B8878"/>
    <a:srgbClr val="CDC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92" y="72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57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25.04.2020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24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svg"/><Relationship Id="rId7" Type="http://schemas.openxmlformats.org/officeDocument/2006/relationships/image" Target="../media/image3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47.svg"/><Relationship Id="rId5" Type="http://schemas.openxmlformats.org/officeDocument/2006/relationships/image" Target="../media/image34.sv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1.sv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sv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57.svg"/><Relationship Id="rId4" Type="http://schemas.openxmlformats.org/officeDocument/2006/relationships/image" Target="../media/image65.sv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7.svg"/><Relationship Id="rId7" Type="http://schemas.openxmlformats.org/officeDocument/2006/relationships/image" Target="../media/image8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0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0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7.svg"/><Relationship Id="rId7" Type="http://schemas.openxmlformats.org/officeDocument/2006/relationships/image" Target="../media/image124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7" Type="http://schemas.openxmlformats.org/officeDocument/2006/relationships/image" Target="../media/image142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4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63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4" Type="http://schemas.openxmlformats.org/officeDocument/2006/relationships/image" Target="../media/image15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4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2.svg"/><Relationship Id="rId7" Type="http://schemas.openxmlformats.org/officeDocument/2006/relationships/image" Target="../media/image167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60.png"/><Relationship Id="rId5" Type="http://schemas.openxmlformats.org/officeDocument/2006/relationships/image" Target="../media/image164.sv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9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image" Target="../media/image169.svg"/><Relationship Id="rId12" Type="http://schemas.openxmlformats.org/officeDocument/2006/relationships/image" Target="../media/image162.svg"/><Relationship Id="rId17" Type="http://schemas.openxmlformats.org/officeDocument/2006/relationships/image" Target="../media/image168.png"/><Relationship Id="rId16" Type="http://schemas.openxmlformats.org/officeDocument/2006/relationships/image" Target="../media/image167.sv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image" Target="../media/image184.png"/><Relationship Id="rId14" Type="http://schemas.openxmlformats.org/officeDocument/2006/relationships/image" Target="../media/image16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49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148.png"/><Relationship Id="rId17" Type="http://schemas.openxmlformats.org/officeDocument/2006/relationships/image" Target="../media/image142.svg"/><Relationship Id="rId2" Type="http://schemas.openxmlformats.org/officeDocument/2006/relationships/image" Target="../media/image23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72.svg"/><Relationship Id="rId5" Type="http://schemas.openxmlformats.org/officeDocument/2006/relationships/image" Target="../media/image26.svg"/><Relationship Id="rId15" Type="http://schemas.openxmlformats.org/officeDocument/2006/relationships/image" Target="../media/image162.svg"/><Relationship Id="rId10" Type="http://schemas.openxmlformats.org/officeDocument/2006/relationships/image" Target="../media/image171.png"/><Relationship Id="rId4" Type="http://schemas.openxmlformats.org/officeDocument/2006/relationships/image" Target="../media/image25.png"/><Relationship Id="rId9" Type="http://schemas.openxmlformats.org/officeDocument/2006/relationships/image" Target="../media/image117.svg"/><Relationship Id="rId1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72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171.png"/><Relationship Id="rId17" Type="http://schemas.openxmlformats.org/officeDocument/2006/relationships/image" Target="../media/image162.svg"/><Relationship Id="rId2" Type="http://schemas.openxmlformats.org/officeDocument/2006/relationships/image" Target="../media/image23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42.svg"/><Relationship Id="rId5" Type="http://schemas.openxmlformats.org/officeDocument/2006/relationships/image" Target="../media/image26.svg"/><Relationship Id="rId15" Type="http://schemas.openxmlformats.org/officeDocument/2006/relationships/image" Target="../media/image149.svg"/><Relationship Id="rId10" Type="http://schemas.openxmlformats.org/officeDocument/2006/relationships/image" Target="../media/image141.png"/><Relationship Id="rId4" Type="http://schemas.openxmlformats.org/officeDocument/2006/relationships/image" Target="../media/image25.png"/><Relationship Id="rId9" Type="http://schemas.openxmlformats.org/officeDocument/2006/relationships/image" Target="../media/image117.svg"/><Relationship Id="rId1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4" Type="http://schemas.openxmlformats.org/officeDocument/2006/relationships/image" Target="../media/image14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openxmlformats.org/officeDocument/2006/relationships/image" Target="../media/image39.svg"/><Relationship Id="rId4" Type="http://schemas.openxmlformats.org/officeDocument/2006/relationships/image" Target="../media/image30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sp>
        <p:nvSpPr>
          <p:cNvPr id="24" name="!!wl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418192"/>
            <a:ext cx="4296385" cy="1431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Spectral Graph Theory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7ADC7F2-B130-4743-AA4C-253A98C1561C}"/>
              </a:ext>
            </a:extLst>
          </p:cNvPr>
          <p:cNvGrpSpPr/>
          <p:nvPr/>
        </p:nvGrpSpPr>
        <p:grpSpPr>
          <a:xfrm>
            <a:off x="819582" y="4196611"/>
            <a:ext cx="10552836" cy="937425"/>
            <a:chOff x="819582" y="4196611"/>
            <a:chExt cx="10552836" cy="937425"/>
          </a:xfrm>
        </p:grpSpPr>
        <p:sp>
          <p:nvSpPr>
            <p:cNvPr id="25" name="!!foundations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2143781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CF6B4245-CF63-4021-8DAE-0EB01E0E7A78}"/>
                </a:ext>
              </a:extLst>
            </p:cNvPr>
            <p:cNvCxnSpPr>
              <a:cxnSpLocks/>
            </p:cNvCxnSpPr>
            <p:nvPr/>
          </p:nvCxnSpPr>
          <p:spPr>
            <a:xfrm>
              <a:off x="819582" y="4196611"/>
              <a:ext cx="1055283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524690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26,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021953"/>
            <a:ext cx="7400624" cy="3012260"/>
          </a:xfrm>
          <a:prstGeom prst="rect">
            <a:avLst/>
          </a:prstGeom>
        </p:spPr>
      </p:pic>
      <p:sp>
        <p:nvSpPr>
          <p:cNvPr id="19" name="!!idea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1967277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022623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423102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382473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293D2327-2BE0-44E2-A835-5284E1BD5BF0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519E4A3-F621-489E-B841-0A21E793F0DB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0766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527537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00768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527537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2title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can</a:t>
                </a:r>
                <a:r>
                  <a:rPr lang="de-DE" sz="2400" dirty="0"/>
                  <a:t> </a:t>
                </a:r>
                <a:r>
                  <a:rPr lang="en-US" sz="2400" dirty="0"/>
                  <a:t>count the number o​f cycles o​f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init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0" y="2328683"/>
            <a:ext cx="9482440" cy="2947244"/>
          </a:xfrm>
          <a:prstGeom prst="rect">
            <a:avLst/>
          </a:prstGeom>
        </p:spPr>
      </p:pic>
      <p:pic>
        <p:nvPicPr>
          <p:cNvPr id="18" name="eval">
            <a:extLst>
              <a:ext uri="{FF2B5EF4-FFF2-40B4-BE49-F238E27FC236}">
                <a16:creationId xmlns:a16="http://schemas.microsoft.com/office/drawing/2014/main" id="{D33B57A1-282D-4316-A589-14FDEBE41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pic>
        <p:nvPicPr>
          <p:cNvPr id="8" name="agg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2"/>
            <a:ext cx="9482437" cy="2947244"/>
          </a:xfrm>
          <a:prstGeom prst="rect">
            <a:avLst/>
          </a:prstGeom>
        </p:spPr>
      </p:pic>
      <p:pic>
        <p:nvPicPr>
          <p:cNvPr id="20" name="classAB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grpSp>
        <p:nvGrpSpPr>
          <p:cNvPr id="9" name="labels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xplain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perm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size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7" name="!!classB" hidden="1">
            <a:extLst>
              <a:ext uri="{FF2B5EF4-FFF2-40B4-BE49-F238E27FC236}">
                <a16:creationId xmlns:a16="http://schemas.microsoft.com/office/drawing/2014/main" id="{F5A1E6D5-394A-48B4-93A2-22934DEBAF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none2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sp>
        <p:nvSpPr>
          <p:cNvPr id="24" name="!!wl2title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941311"/>
            <a:ext cx="4296385" cy="7116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1AC246D4-C63F-4308-B655-B73B7CE1F2B0}"/>
              </a:ext>
            </a:extLst>
          </p:cNvPr>
          <p:cNvSpPr txBox="1">
            <a:spLocks/>
          </p:cNvSpPr>
          <p:nvPr/>
        </p:nvSpPr>
        <p:spPr>
          <a:xfrm>
            <a:off x="2143781" y="4945479"/>
            <a:ext cx="348641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Theoretical</a:t>
            </a:r>
            <a:r>
              <a:rPr lang="en-US" sz="2400" dirty="0"/>
              <a:t> </a:t>
            </a:r>
            <a:r>
              <a:rPr lang="en-US" sz="2400" b="1" dirty="0"/>
              <a:t>foundations</a:t>
            </a:r>
            <a:r>
              <a:rPr lang="en-US" sz="2400" dirty="0"/>
              <a:t>: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!!wlst">
            <a:extLst>
              <a:ext uri="{FF2B5EF4-FFF2-40B4-BE49-F238E27FC236}">
                <a16:creationId xmlns:a16="http://schemas.microsoft.com/office/drawing/2014/main" id="{C7355E15-FE00-4981-9100-27B6AFB855FB}"/>
              </a:ext>
            </a:extLst>
          </p:cNvPr>
          <p:cNvSpPr txBox="1">
            <a:spLocks/>
          </p:cNvSpPr>
          <p:nvPr/>
        </p:nvSpPr>
        <p:spPr>
          <a:xfrm>
            <a:off x="5325764" y="3955163"/>
            <a:ext cx="2927058" cy="71167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WL Subtree Kernel</a:t>
            </a:r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st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BFS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675778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735426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735426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735426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735426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634571"/>
            <a:ext cx="7186048" cy="2902056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3094149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327" y="1245766"/>
            <a:ext cx="10477346" cy="340173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F13B76-F2FF-4462-BFE6-280DE288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7327" y="1245766"/>
            <a:ext cx="10477346" cy="34017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01113" y="5106676"/>
            <a:ext cx="9118982" cy="790500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6006519" y="5106676"/>
            <a:ext cx="4684368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3A1D01-54B3-4920-A599-6497169CA5CD}"/>
              </a:ext>
            </a:extLst>
          </p:cNvPr>
          <p:cNvSpPr/>
          <p:nvPr/>
        </p:nvSpPr>
        <p:spPr>
          <a:xfrm>
            <a:off x="9922874" y="2971941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78865CC-0F49-4885-8EF9-FA12EFF6F718}"/>
              </a:ext>
            </a:extLst>
          </p:cNvPr>
          <p:cNvGrpSpPr/>
          <p:nvPr/>
        </p:nvGrpSpPr>
        <p:grpSpPr>
          <a:xfrm>
            <a:off x="542586" y="3223198"/>
            <a:ext cx="6992026" cy="2298543"/>
            <a:chOff x="542586" y="3223198"/>
            <a:chExt cx="6992026" cy="2298543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4038600" y="3223198"/>
              <a:ext cx="2454479" cy="9622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586" y="4185487"/>
              <a:ext cx="6992026" cy="1336254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226196" cy="3220929"/>
            <a:chOff x="7449424" y="3223198"/>
            <a:chExt cx="3226196" cy="3220929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221377" y="3790931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310343" y="4395326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716429" y="4999721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265457" y="5604117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449801" y="598246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D8E1FF9B-83C0-4414-A6FE-2064DDA63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11984" y="1228228"/>
            <a:ext cx="5732662" cy="1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  <p:pic>
        <p:nvPicPr>
          <p:cNvPr id="13" name="edges">
            <a:extLst>
              <a:ext uri="{FF2B5EF4-FFF2-40B4-BE49-F238E27FC236}">
                <a16:creationId xmlns:a16="http://schemas.microsoft.com/office/drawing/2014/main" id="{E0562C5E-9514-4281-BDE0-C2E747672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8" name="full">
            <a:extLst>
              <a:ext uri="{FF2B5EF4-FFF2-40B4-BE49-F238E27FC236}">
                <a16:creationId xmlns:a16="http://schemas.microsoft.com/office/drawing/2014/main" id="{7ED1CEF7-F79E-4E97-B5F0-422B03529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0" y="2328682"/>
            <a:ext cx="9482434" cy="2947243"/>
          </a:xfrm>
          <a:prstGeom prst="rect">
            <a:avLst/>
          </a:prstGeom>
        </p:spPr>
      </p:pic>
      <p:pic>
        <p:nvPicPr>
          <p:cNvPr id="14" name="!!graphBlack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6007"/>
          <a:stretch/>
        </p:blipFill>
        <p:spPr>
          <a:xfrm>
            <a:off x="4300217" y="2328683"/>
            <a:ext cx="2275110" cy="2947243"/>
          </a:xfrm>
          <a:prstGeom prst="rect">
            <a:avLst/>
          </a:prstGeom>
        </p:spPr>
      </p:pic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679C865D-28BD-4225-BB14-D2B6C4E17E2A}"/>
              </a:ext>
            </a:extLst>
          </p:cNvPr>
          <p:cNvSpPr txBox="1">
            <a:spLocks/>
          </p:cNvSpPr>
          <p:nvPr/>
        </p:nvSpPr>
        <p:spPr>
          <a:xfrm>
            <a:off x="4798194" y="5117110"/>
            <a:ext cx="4993078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</a:rPr>
              <a:t>Vertex constituents do not use structure.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54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1FA8C0F1-0160-4299-BEB0-73719824DE25}"/>
              </a:ext>
            </a:extLst>
          </p:cNvPr>
          <p:cNvSpPr/>
          <p:nvPr/>
        </p:nvSpPr>
        <p:spPr>
          <a:xfrm>
            <a:off x="6202500" y="227521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  <p:bldP spid="16" grpId="0" animBg="1"/>
      <p:bldP spid="1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 xmlns="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 xmlns="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novel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proposed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785F51-79CA-4DBC-ABF3-F1EC928D2DF0}"/>
              </a:ext>
            </a:extLst>
          </p:cNvPr>
          <p:cNvGrpSpPr/>
          <p:nvPr/>
        </p:nvGrpSpPr>
        <p:grpSpPr>
          <a:xfrm>
            <a:off x="6096000" y="2533476"/>
            <a:ext cx="5603933" cy="3899956"/>
            <a:chOff x="6096000" y="2533476"/>
            <a:chExt cx="5603933" cy="3899956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CFF3C4A2-7459-46D3-A892-BF6AAE8BE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3476"/>
              <a:ext cx="0" cy="36848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7BF11956-9FAD-48E0-A388-DF3BD6D02B4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General Motivation: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Discriminative &amp; computational power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E5D5014-C657-410E-81C4-EF9D55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0014" y="4371300"/>
              <a:ext cx="2691680" cy="1354304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CDC00B88-CA1D-4047-B1C7-23D093A76822}"/>
                </a:ext>
              </a:extLst>
            </p:cNvPr>
            <p:cNvSpPr txBox="1">
              <a:spLocks/>
            </p:cNvSpPr>
            <p:nvPr/>
          </p:nvSpPr>
          <p:spPr>
            <a:xfrm>
              <a:off x="9235707" y="4609864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&amp; cycle detection</a:t>
              </a:r>
            </a:p>
          </p:txBody>
        </p: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39731E9A-AF93-4010-A4B2-C938067286A1}"/>
                </a:ext>
              </a:extLst>
            </p:cNvPr>
            <p:cNvSpPr txBox="1">
              <a:spLocks/>
            </p:cNvSpPr>
            <p:nvPr/>
          </p:nvSpPr>
          <p:spPr>
            <a:xfrm>
              <a:off x="6433741" y="5556256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regular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E7871C4-13DA-4ACB-8503-BF7E3320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90" y="2353917"/>
            <a:ext cx="2503065" cy="2503065"/>
          </a:xfrm>
          <a:prstGeom prst="rect">
            <a:avLst/>
          </a:prstGeom>
        </p:spPr>
      </p:pic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CE0200C5-0AD4-48F1-8DC6-8443CEEC822B}"/>
              </a:ext>
            </a:extLst>
          </p:cNvPr>
          <p:cNvSpPr txBox="1">
            <a:spLocks/>
          </p:cNvSpPr>
          <p:nvPr/>
        </p:nvSpPr>
        <p:spPr>
          <a:xfrm>
            <a:off x="957044" y="1642241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</a:t>
            </a:r>
            <a:endParaRPr lang="en-US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CC907A8-77F3-43DD-AAE8-A86E534D3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43" y="1775803"/>
            <a:ext cx="6277613" cy="44455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812F67-AAE6-4684-A8E9-DB402F06442E}"/>
              </a:ext>
            </a:extLst>
          </p:cNvPr>
          <p:cNvGrpSpPr/>
          <p:nvPr/>
        </p:nvGrpSpPr>
        <p:grpSpPr>
          <a:xfrm>
            <a:off x="4869259" y="3990060"/>
            <a:ext cx="6418128" cy="711676"/>
            <a:chOff x="4869259" y="3990060"/>
            <a:chExt cx="6418128" cy="71167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897E80DB-9547-4670-B7A1-780A4001E517}"/>
                </a:ext>
              </a:extLst>
            </p:cNvPr>
            <p:cNvGrpSpPr/>
            <p:nvPr/>
          </p:nvGrpSpPr>
          <p:grpSpPr>
            <a:xfrm>
              <a:off x="5054888" y="3990060"/>
              <a:ext cx="6197024" cy="711676"/>
              <a:chOff x="5253948" y="3941596"/>
              <a:chExt cx="6197024" cy="711676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32BF20C-1A10-4104-A68D-9275C6C3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3948" y="4132669"/>
                <a:ext cx="1098429" cy="329529"/>
              </a:xfrm>
              <a:prstGeom prst="rect">
                <a:avLst/>
              </a:prstGeom>
            </p:spPr>
          </p:pic>
          <p:sp>
            <p:nvSpPr>
              <p:cNvPr id="34" name="Inhaltsplatzhalter 7">
                <a:extLst>
                  <a:ext uri="{FF2B5EF4-FFF2-40B4-BE49-F238E27FC236}">
                    <a16:creationId xmlns:a16="http://schemas.microsoft.com/office/drawing/2014/main" id="{CC83FB9A-7504-4823-BE86-DFF720F16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453" y="3941596"/>
                <a:ext cx="50865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time complexity for each refinement</a:t>
                </a:r>
              </a:p>
            </p:txBody>
          </p: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3043D3-8032-4D40-A5A7-20FFBD1DD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9259" y="4025728"/>
              <a:ext cx="6418128" cy="303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7B0EF0-9FBA-46A3-B3BA-67F4C05277F9}"/>
              </a:ext>
            </a:extLst>
          </p:cNvPr>
          <p:cNvGrpSpPr/>
          <p:nvPr/>
        </p:nvGrpSpPr>
        <p:grpSpPr>
          <a:xfrm>
            <a:off x="5833643" y="2220355"/>
            <a:ext cx="4922578" cy="1769705"/>
            <a:chOff x="5833643" y="2220355"/>
            <a:chExt cx="4922578" cy="17697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AE6E96E-7105-44AB-BF5E-CD5FCEF28AD7}"/>
                </a:ext>
              </a:extLst>
            </p:cNvPr>
            <p:cNvGrpSpPr/>
            <p:nvPr/>
          </p:nvGrpSpPr>
          <p:grpSpPr>
            <a:xfrm>
              <a:off x="5833643" y="3278384"/>
              <a:ext cx="4639514" cy="711676"/>
              <a:chOff x="5495531" y="3278383"/>
              <a:chExt cx="4639514" cy="711676"/>
            </a:xfrm>
          </p:grpSpPr>
          <p:sp>
            <p:nvSpPr>
              <p:cNvPr id="26" name="Inhaltsplatzhalter 7">
                <a:extLst>
                  <a:ext uri="{FF2B5EF4-FFF2-40B4-BE49-F238E27FC236}">
                    <a16:creationId xmlns:a16="http://schemas.microsoft.com/office/drawing/2014/main" id="{8EF7517B-8B0B-4465-AE4C-52EF513E4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5677" y="3278383"/>
                <a:ext cx="350936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neighbors per vertex pair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68171583-AAD5-4633-8E8C-A5E83424F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95531" y="3482411"/>
                <a:ext cx="1130146" cy="303621"/>
              </a:xfrm>
              <a:prstGeom prst="rect">
                <a:avLst/>
              </a:prstGeom>
            </p:spPr>
          </p:pic>
        </p:grp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8BCD2B3-A0DE-4543-BA1E-DB3BF5FD683B}"/>
                </a:ext>
              </a:extLst>
            </p:cNvPr>
            <p:cNvSpPr/>
            <p:nvPr/>
          </p:nvSpPr>
          <p:spPr>
            <a:xfrm>
              <a:off x="10419614" y="2220355"/>
              <a:ext cx="336607" cy="1444618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D8526A0-6136-48D7-85D3-2611EA636449}"/>
              </a:ext>
            </a:extLst>
          </p:cNvPr>
          <p:cNvGrpSpPr/>
          <p:nvPr/>
        </p:nvGrpSpPr>
        <p:grpSpPr>
          <a:xfrm>
            <a:off x="5597237" y="2220354"/>
            <a:ext cx="4791898" cy="1058030"/>
            <a:chOff x="5597237" y="2220354"/>
            <a:chExt cx="4791898" cy="105803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96DCF58-C24A-4A1F-8081-4F1327FE0274}"/>
                </a:ext>
              </a:extLst>
            </p:cNvPr>
            <p:cNvGrpSpPr/>
            <p:nvPr/>
          </p:nvGrpSpPr>
          <p:grpSpPr>
            <a:xfrm>
              <a:off x="5803163" y="2566708"/>
              <a:ext cx="4585972" cy="711676"/>
              <a:chOff x="6437022" y="2159921"/>
              <a:chExt cx="4585972" cy="711676"/>
            </a:xfrm>
          </p:grpSpPr>
          <p:sp>
            <p:nvSpPr>
              <p:cNvPr id="24" name="Inhaltsplatzhalter 7">
                <a:extLst>
                  <a:ext uri="{FF2B5EF4-FFF2-40B4-BE49-F238E27FC236}">
                    <a16:creationId xmlns:a16="http://schemas.microsoft.com/office/drawing/2014/main" id="{4F2A51B9-6628-4195-9CBC-FC7B0663F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022" y="2159921"/>
                <a:ext cx="345582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One color per vertex pair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CB9B63-17AF-4878-B239-1B2364911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92848" y="2333197"/>
                <a:ext cx="1130146" cy="365124"/>
              </a:xfrm>
              <a:prstGeom prst="rect">
                <a:avLst/>
              </a:prstGeom>
            </p:spPr>
          </p:pic>
        </p:grp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C14CC816-D837-49BF-B874-3FC2E08B16DE}"/>
                </a:ext>
              </a:extLst>
            </p:cNvPr>
            <p:cNvSpPr/>
            <p:nvPr/>
          </p:nvSpPr>
          <p:spPr>
            <a:xfrm flipH="1">
              <a:off x="5597237" y="2220354"/>
              <a:ext cx="236406" cy="722309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Inhaltsplatzhalter 7">
            <a:extLst>
              <a:ext uri="{FF2B5EF4-FFF2-40B4-BE49-F238E27FC236}">
                <a16:creationId xmlns:a16="http://schemas.microsoft.com/office/drawing/2014/main" id="{F940BE7E-5CB4-429D-B6E1-E9061D74757D}"/>
              </a:ext>
            </a:extLst>
          </p:cNvPr>
          <p:cNvSpPr txBox="1">
            <a:spLocks/>
          </p:cNvSpPr>
          <p:nvPr/>
        </p:nvSpPr>
        <p:spPr>
          <a:xfrm>
            <a:off x="4798542" y="4901251"/>
            <a:ext cx="659521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Solution:</a:t>
            </a:r>
            <a:r>
              <a:rPr lang="en-US" sz="2400" dirty="0">
                <a:solidFill>
                  <a:srgbClr val="00B050"/>
                </a:solidFill>
              </a:rPr>
              <a:t> Simplify refinement using sparsity</a:t>
            </a:r>
          </a:p>
        </p:txBody>
      </p:sp>
    </p:spTree>
    <p:extLst>
      <p:ext uri="{BB962C8B-B14F-4D97-AF65-F5344CB8AC3E}">
        <p14:creationId xmlns:p14="http://schemas.microsoft.com/office/powerpoint/2010/main" val="4163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11CE25-341B-46C9-A9D1-6D9979B2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1675184"/>
            <a:ext cx="6932889" cy="265747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240F927-EDA7-42DD-BC86-43EF2B1D26B2}"/>
              </a:ext>
            </a:extLst>
          </p:cNvPr>
          <p:cNvGrpSpPr/>
          <p:nvPr/>
        </p:nvGrpSpPr>
        <p:grpSpPr>
          <a:xfrm>
            <a:off x="2494326" y="996792"/>
            <a:ext cx="7203346" cy="536147"/>
            <a:chOff x="1222520" y="993562"/>
            <a:chExt cx="9746960" cy="536147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5EAFF61-AEA6-4E39-B6C2-9C15AF818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B62A5002-3ABA-4D9F-98FE-2BF89CF7A400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neighborhood radius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Inhaltsplatzhalter 7">
            <a:extLst>
              <a:ext uri="{FF2B5EF4-FFF2-40B4-BE49-F238E27FC236}">
                <a16:creationId xmlns:a16="http://schemas.microsoft.com/office/drawing/2014/main" id="{AB835272-279A-42CB-AAF3-75C47CAC0CE6}"/>
              </a:ext>
            </a:extLst>
          </p:cNvPr>
          <p:cNvSpPr txBox="1">
            <a:spLocks/>
          </p:cNvSpPr>
          <p:nvPr/>
        </p:nvSpPr>
        <p:spPr>
          <a:xfrm>
            <a:off x="7314038" y="4332659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full 2-WL coloring</a:t>
            </a:r>
          </a:p>
        </p:txBody>
      </p:sp>
      <p:sp>
        <p:nvSpPr>
          <p:cNvPr id="37" name="Inhaltsplatzhalter 7">
            <a:extLst>
              <a:ext uri="{FF2B5EF4-FFF2-40B4-BE49-F238E27FC236}">
                <a16:creationId xmlns:a16="http://schemas.microsoft.com/office/drawing/2014/main" id="{34E97A1A-8877-4B09-B358-3762B7EAA9A8}"/>
              </a:ext>
            </a:extLst>
          </p:cNvPr>
          <p:cNvSpPr txBox="1">
            <a:spLocks/>
          </p:cNvSpPr>
          <p:nvPr/>
        </p:nvSpPr>
        <p:spPr>
          <a:xfrm>
            <a:off x="2239861" y="4280563"/>
            <a:ext cx="277313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only existing edges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10466D-E390-4B9B-9893-338BF0B7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228" y="5423483"/>
            <a:ext cx="662686" cy="2960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95FF6C-6DCF-4BDA-B547-1AC05538BB67}"/>
              </a:ext>
            </a:extLst>
          </p:cNvPr>
          <p:cNvGrpSpPr/>
          <p:nvPr/>
        </p:nvGrpSpPr>
        <p:grpSpPr>
          <a:xfrm>
            <a:off x="2494325" y="1032441"/>
            <a:ext cx="7203345" cy="4011894"/>
            <a:chOff x="2494325" y="1032441"/>
            <a:chExt cx="7203345" cy="401189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D52D8BC-E5F3-4ACE-9087-8AB74F5BFA23}"/>
                </a:ext>
              </a:extLst>
            </p:cNvPr>
            <p:cNvSpPr/>
            <p:nvPr/>
          </p:nvSpPr>
          <p:spPr>
            <a:xfrm>
              <a:off x="2494325" y="1032441"/>
              <a:ext cx="7203345" cy="8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78575E2-E41E-4BE0-8853-8539968D5480}"/>
                </a:ext>
              </a:extLst>
            </p:cNvPr>
            <p:cNvSpPr/>
            <p:nvPr/>
          </p:nvSpPr>
          <p:spPr>
            <a:xfrm>
              <a:off x="4946395" y="1879126"/>
              <a:ext cx="2367642" cy="31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7E1E998-10AA-42F6-B14E-BF4009CEA303}"/>
              </a:ext>
            </a:extLst>
          </p:cNvPr>
          <p:cNvGrpSpPr/>
          <p:nvPr/>
        </p:nvGrpSpPr>
        <p:grpSpPr>
          <a:xfrm>
            <a:off x="2371564" y="5420592"/>
            <a:ext cx="2914785" cy="1026499"/>
            <a:chOff x="2371564" y="5420592"/>
            <a:chExt cx="2914785" cy="10264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A8AD43C-C15C-4439-AF92-8F93F8CD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3188" y="5420592"/>
              <a:ext cx="2100856" cy="296094"/>
            </a:xfrm>
            <a:prstGeom prst="rect">
              <a:avLst/>
            </a:prstGeom>
          </p:spPr>
        </p:pic>
        <p:sp>
          <p:nvSpPr>
            <p:cNvPr id="46" name="Inhaltsplatzhalter 7">
              <a:extLst>
                <a:ext uri="{FF2B5EF4-FFF2-40B4-BE49-F238E27FC236}">
                  <a16:creationId xmlns:a16="http://schemas.microsoft.com/office/drawing/2014/main" id="{1619C0F9-B11B-4C85-B607-44305F7878D1}"/>
                </a:ext>
              </a:extLst>
            </p:cNvPr>
            <p:cNvSpPr txBox="1">
              <a:spLocks/>
            </p:cNvSpPr>
            <p:nvPr/>
          </p:nvSpPr>
          <p:spPr>
            <a:xfrm>
              <a:off x="2371564" y="5735415"/>
              <a:ext cx="2914785" cy="71167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max vertex degree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B66131-D5A8-4677-85C0-557EF0756085}"/>
                </a:ext>
              </a:extLst>
            </p:cNvPr>
            <p:cNvCxnSpPr/>
            <p:nvPr/>
          </p:nvCxnSpPr>
          <p:spPr>
            <a:xfrm>
              <a:off x="4303552" y="5713547"/>
              <a:ext cx="0" cy="23844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6E3AAF41-D4D4-45CA-9428-6104937A7848}"/>
              </a:ext>
            </a:extLst>
          </p:cNvPr>
          <p:cNvSpPr/>
          <p:nvPr/>
        </p:nvSpPr>
        <p:spPr>
          <a:xfrm>
            <a:off x="2170349" y="1853077"/>
            <a:ext cx="2706534" cy="450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A6C1667-0FB1-4C54-9765-1661BFA4BA69}"/>
              </a:ext>
            </a:extLst>
          </p:cNvPr>
          <p:cNvGrpSpPr/>
          <p:nvPr/>
        </p:nvGrpSpPr>
        <p:grpSpPr>
          <a:xfrm>
            <a:off x="4951459" y="5420592"/>
            <a:ext cx="2497230" cy="296094"/>
            <a:chOff x="4951459" y="5420592"/>
            <a:chExt cx="2497230" cy="2960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94CD93A-E4AF-4156-B5B3-EA8BCC8A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906" y="5420592"/>
              <a:ext cx="874182" cy="2960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/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513" r="-2051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/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Inhaltsplatzhalter 7">
            <a:extLst>
              <a:ext uri="{FF2B5EF4-FFF2-40B4-BE49-F238E27FC236}">
                <a16:creationId xmlns:a16="http://schemas.microsoft.com/office/drawing/2014/main" id="{D4B5813A-D7E1-47F6-99B9-71B150495088}"/>
              </a:ext>
            </a:extLst>
          </p:cNvPr>
          <p:cNvSpPr txBox="1">
            <a:spLocks/>
          </p:cNvSpPr>
          <p:nvPr/>
        </p:nvSpPr>
        <p:spPr>
          <a:xfrm>
            <a:off x="8893966" y="5215692"/>
            <a:ext cx="2914785" cy="71167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refinement complexity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C651134-EE97-4F4A-9454-867E2B05D4F1}"/>
              </a:ext>
            </a:extLst>
          </p:cNvPr>
          <p:cNvCxnSpPr/>
          <p:nvPr/>
        </p:nvCxnSpPr>
        <p:spPr>
          <a:xfrm>
            <a:off x="601211" y="5215692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36CD-74DB-4FDB-B662-C6BF46FF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209" y="3049837"/>
            <a:ext cx="10989580" cy="1458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910DDC-0B2C-4CF9-8611-7B9FEB27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8479D6-FB88-4A84-97BD-9B0DE0F36182}"/>
              </a:ext>
            </a:extLst>
          </p:cNvPr>
          <p:cNvGrpSpPr/>
          <p:nvPr/>
        </p:nvGrpSpPr>
        <p:grpSpPr>
          <a:xfrm>
            <a:off x="7520729" y="3309458"/>
            <a:ext cx="3980578" cy="1260607"/>
            <a:chOff x="7520729" y="3309458"/>
            <a:chExt cx="3980578" cy="126060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AAAAC3-ABF4-4F47-84C3-11CE8790A17C}"/>
                </a:ext>
              </a:extLst>
            </p:cNvPr>
            <p:cNvSpPr/>
            <p:nvPr/>
          </p:nvSpPr>
          <p:spPr>
            <a:xfrm>
              <a:off x="7520729" y="4245427"/>
              <a:ext cx="1400963" cy="3246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8D98AB-4E18-4BE7-9997-7A83064BEF80}"/>
                </a:ext>
              </a:extLst>
            </p:cNvPr>
            <p:cNvSpPr/>
            <p:nvPr/>
          </p:nvSpPr>
          <p:spPr>
            <a:xfrm>
              <a:off x="10964411" y="3309458"/>
              <a:ext cx="536896" cy="2894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A49BAE-3182-4ACE-A838-CEF75CBF0CD9}"/>
              </a:ext>
            </a:extLst>
          </p:cNvPr>
          <p:cNvGrpSpPr/>
          <p:nvPr/>
        </p:nvGrpSpPr>
        <p:grpSpPr>
          <a:xfrm>
            <a:off x="601209" y="4792058"/>
            <a:ext cx="10989580" cy="1484713"/>
            <a:chOff x="601209" y="4792058"/>
            <a:chExt cx="10989580" cy="1484713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2ACCA6C-14CC-4F12-A1C1-80BC41C7BA18}"/>
                </a:ext>
              </a:extLst>
            </p:cNvPr>
            <p:cNvCxnSpPr/>
            <p:nvPr/>
          </p:nvCxnSpPr>
          <p:spPr>
            <a:xfrm>
              <a:off x="601211" y="4792058"/>
              <a:ext cx="10989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3EB0B49F-EDAD-4E22-A133-3B58140CA18B}"/>
                </a:ext>
              </a:extLst>
            </p:cNvPr>
            <p:cNvSpPr txBox="1">
              <a:spLocks/>
            </p:cNvSpPr>
            <p:nvPr/>
          </p:nvSpPr>
          <p:spPr>
            <a:xfrm>
              <a:off x="601210" y="4871638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1. Can simulate the existing 1-WL bounded GNNs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32276655-6BFF-4330-B43B-07EFB2BC1AB9}"/>
                </a:ext>
              </a:extLst>
            </p:cNvPr>
            <p:cNvSpPr txBox="1">
              <a:spLocks/>
            </p:cNvSpPr>
            <p:nvPr/>
          </p:nvSpPr>
          <p:spPr>
            <a:xfrm>
              <a:off x="601209" y="5565095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Higher discriminative &amp; computational power than 1-WL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1-WL-GNNs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2-WL-GNNs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  <a:blipFill>
                <a:blip r:embed="rId6"/>
                <a:stretch>
                  <a:fillRect r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0E4D07F-E167-4FBD-B107-C5A3747D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046" y="4772777"/>
            <a:ext cx="4936110" cy="1395367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EE0C880-E740-4DD7-AAF3-A8D7807903C1}"/>
              </a:ext>
            </a:extLst>
          </p:cNvPr>
          <p:cNvSpPr txBox="1">
            <a:spLocks/>
          </p:cNvSpPr>
          <p:nvPr/>
        </p:nvSpPr>
        <p:spPr>
          <a:xfrm>
            <a:off x="608204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LTA Motivation: 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Flexible decompositions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960255"/>
            <a:ext cx="0" cy="33250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Discriminative &amp; computational power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5D5014-C657-410E-81C4-EF9D552A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014" y="4851592"/>
            <a:ext cx="2691680" cy="1354304"/>
          </a:xfrm>
          <a:prstGeom prst="rect">
            <a:avLst/>
          </a:prstGeom>
        </p:spPr>
      </p:pic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CDC00B88-CA1D-4047-B1C7-23D093A76822}"/>
              </a:ext>
            </a:extLst>
          </p:cNvPr>
          <p:cNvSpPr txBox="1">
            <a:spLocks/>
          </p:cNvSpPr>
          <p:nvPr/>
        </p:nvSpPr>
        <p:spPr>
          <a:xfrm>
            <a:off x="9235707" y="5090156"/>
            <a:ext cx="246422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&amp; cycle detection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D40BA-675A-4178-A4FE-154250F2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54841C79-BA1A-4A65-9522-53DF5D056645}"/>
              </a:ext>
            </a:extLst>
          </p:cNvPr>
          <p:cNvSpPr txBox="1">
            <a:spLocks/>
          </p:cNvSpPr>
          <p:nvPr/>
        </p:nvSpPr>
        <p:spPr>
          <a:xfrm>
            <a:off x="884049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2-WL-GNNs are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starting point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for the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A8EF6B19-8C00-4B00-862A-2E8903BAA7F1}"/>
              </a:ext>
            </a:extLst>
          </p:cNvPr>
          <p:cNvSpPr txBox="1">
            <a:spLocks/>
          </p:cNvSpPr>
          <p:nvPr/>
        </p:nvSpPr>
        <p:spPr>
          <a:xfrm>
            <a:off x="6142547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2-WL-GNNs provide a </a:t>
            </a:r>
            <a:r>
              <a:rPr lang="en-US" sz="2000" b="1" dirty="0">
                <a:solidFill>
                  <a:srgbClr val="00B050"/>
                </a:solidFill>
              </a:rPr>
              <a:t>solution</a:t>
            </a:r>
            <a:r>
              <a:rPr lang="en-US" sz="2000" dirty="0">
                <a:solidFill>
                  <a:srgbClr val="00B050"/>
                </a:solidFill>
              </a:rPr>
              <a:t> for the</a:t>
            </a:r>
          </a:p>
        </p:txBody>
      </p:sp>
    </p:spTree>
    <p:extLst>
      <p:ext uri="{BB962C8B-B14F-4D97-AF65-F5344CB8AC3E}">
        <p14:creationId xmlns:p14="http://schemas.microsoft.com/office/powerpoint/2010/main" val="2576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!!graphBlack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5478ECF-BC7F-4E35-A224-DC9377A7594A}"/>
              </a:ext>
            </a:extLst>
          </p:cNvPr>
          <p:cNvSpPr txBox="1">
            <a:spLocks/>
          </p:cNvSpPr>
          <p:nvPr/>
        </p:nvSpPr>
        <p:spPr>
          <a:xfrm>
            <a:off x="2732849" y="1016024"/>
            <a:ext cx="11292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 b="1" dirty="0"/>
              <a:t>LTA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C35C1AE-B054-480D-8D85-3A5C74F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457" y="1301832"/>
            <a:ext cx="4400550" cy="19145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421239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168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E2783FA1-61B2-492D-9694-A314B2CC37F6}"/>
              </a:ext>
            </a:extLst>
          </p:cNvPr>
          <p:cNvSpPr txBox="1">
            <a:spLocks/>
          </p:cNvSpPr>
          <p:nvPr/>
        </p:nvSpPr>
        <p:spPr>
          <a:xfrm>
            <a:off x="5339312" y="1582338"/>
            <a:ext cx="4779301" cy="1507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Comparison of </a:t>
            </a:r>
            <a:r>
              <a:rPr lang="en-US" sz="2400" b="1" dirty="0"/>
              <a:t>LTA-like</a:t>
            </a:r>
            <a:r>
              <a:rPr lang="en-US" sz="2400" dirty="0"/>
              <a:t> methods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with </a:t>
            </a:r>
            <a:r>
              <a:rPr lang="en-US" sz="2400" b="1" dirty="0"/>
              <a:t>non-LTA</a:t>
            </a:r>
            <a:r>
              <a:rPr lang="en-US" sz="2400" dirty="0"/>
              <a:t> methods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CA57C2-13CA-40F7-9708-13885288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23" y="1470818"/>
            <a:ext cx="3464120" cy="150711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456D79B-F9AC-4ACF-AC7A-D04DC4BF51AA}"/>
              </a:ext>
            </a:extLst>
          </p:cNvPr>
          <p:cNvGrpSpPr/>
          <p:nvPr/>
        </p:nvGrpSpPr>
        <p:grpSpPr>
          <a:xfrm>
            <a:off x="1259534" y="4006626"/>
            <a:ext cx="9802142" cy="1507117"/>
            <a:chOff x="1259534" y="4006626"/>
            <a:chExt cx="9802142" cy="15071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68B42B8-611B-48EF-A261-5702FFD0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9935" y="4145304"/>
              <a:ext cx="2190750" cy="123825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FAC938C-78F4-45AC-BE42-3925F948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9534" y="4145304"/>
              <a:ext cx="819150" cy="1238250"/>
            </a:xfrm>
            <a:prstGeom prst="rect">
              <a:avLst/>
            </a:prstGeom>
          </p:spPr>
        </p:pic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9DD2D058-F9CA-473C-8894-4C0BA33969E2}"/>
                </a:ext>
              </a:extLst>
            </p:cNvPr>
            <p:cNvSpPr txBox="1">
              <a:spLocks/>
            </p:cNvSpPr>
            <p:nvPr/>
          </p:nvSpPr>
          <p:spPr>
            <a:xfrm>
              <a:off x="5339312" y="4006626"/>
              <a:ext cx="5722364" cy="15071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Comparison of </a:t>
              </a:r>
              <a:r>
                <a:rPr lang="en-US" sz="2400" b="1" dirty="0"/>
                <a:t>1-WL bounded GNNs</a:t>
              </a:r>
              <a:endParaRPr lang="en-US" sz="2400" dirty="0"/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with </a:t>
              </a:r>
              <a:r>
                <a:rPr lang="en-US" sz="2400" b="1" dirty="0"/>
                <a:t>2-WL-GNNs</a:t>
              </a:r>
              <a:endParaRPr lang="en-US" sz="2400" dirty="0"/>
            </a:p>
          </p:txBody>
        </p:sp>
        <p:sp>
          <p:nvSpPr>
            <p:cNvPr id="15" name="Inhaltsplatzhalter 7">
              <a:extLst>
                <a:ext uri="{FF2B5EF4-FFF2-40B4-BE49-F238E27FC236}">
                  <a16:creationId xmlns:a16="http://schemas.microsoft.com/office/drawing/2014/main" id="{2E7C0577-15A8-4804-8CA7-183CC1FA651F}"/>
                </a:ext>
              </a:extLst>
            </p:cNvPr>
            <p:cNvSpPr txBox="1">
              <a:spLocks/>
            </p:cNvSpPr>
            <p:nvPr/>
          </p:nvSpPr>
          <p:spPr>
            <a:xfrm>
              <a:off x="2126270" y="4141059"/>
              <a:ext cx="553454" cy="123825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vs</a:t>
              </a:r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95517772-3758-4FDB-B4D8-0EAB06C7CE84}"/>
              </a:ext>
            </a:extLst>
          </p:cNvPr>
          <p:cNvSpPr/>
          <p:nvPr/>
        </p:nvSpPr>
        <p:spPr>
          <a:xfrm>
            <a:off x="4785944" y="3710141"/>
            <a:ext cx="5886036" cy="20255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28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F611C9-59C7-44AE-8805-5D54A42E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972" y="2132317"/>
            <a:ext cx="7746055" cy="3798497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971" y="2132317"/>
            <a:ext cx="7746055" cy="37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7408" y="2277724"/>
            <a:ext cx="7153016" cy="3507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C9AE64-7243-46C4-8930-63565D460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2256248"/>
            <a:ext cx="3277824" cy="14663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23ADDB9-AB9A-4849-B103-F2B7050D5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5440" y="4163292"/>
            <a:ext cx="1761490" cy="1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EF6F6-F84E-4E77-9606-97C69B9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8" y="1342197"/>
            <a:ext cx="6504264" cy="45306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3E50D1E-77C6-4CA4-BE87-0A45F568CA1B}"/>
              </a:ext>
            </a:extLst>
          </p:cNvPr>
          <p:cNvSpPr/>
          <p:nvPr/>
        </p:nvSpPr>
        <p:spPr>
          <a:xfrm>
            <a:off x="6547607" y="1770070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56F0348-B9FA-49AA-AB8A-C256A810F015}"/>
              </a:ext>
            </a:extLst>
          </p:cNvPr>
          <p:cNvSpPr/>
          <p:nvPr/>
        </p:nvSpPr>
        <p:spPr>
          <a:xfrm>
            <a:off x="7947869" y="1768268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3768BCF-4ACC-4C76-A389-7D371436EE94}"/>
              </a:ext>
            </a:extLst>
          </p:cNvPr>
          <p:cNvSpPr/>
          <p:nvPr/>
        </p:nvSpPr>
        <p:spPr>
          <a:xfrm>
            <a:off x="6547607" y="3770886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37BCF6D-2BD7-45E7-900D-41817EB6020C}"/>
              </a:ext>
            </a:extLst>
          </p:cNvPr>
          <p:cNvSpPr/>
          <p:nvPr/>
        </p:nvSpPr>
        <p:spPr>
          <a:xfrm>
            <a:off x="7947869" y="3770885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C68983-13E6-4182-8322-28A54F954905}"/>
              </a:ext>
            </a:extLst>
          </p:cNvPr>
          <p:cNvSpPr/>
          <p:nvPr/>
        </p:nvSpPr>
        <p:spPr>
          <a:xfrm>
            <a:off x="6647575" y="3514989"/>
            <a:ext cx="2600588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E04C372-EA4A-4EBF-B899-6758B6BEE12E}"/>
              </a:ext>
            </a:extLst>
          </p:cNvPr>
          <p:cNvSpPr/>
          <p:nvPr/>
        </p:nvSpPr>
        <p:spPr>
          <a:xfrm>
            <a:off x="2943836" y="3514988"/>
            <a:ext cx="3603769" cy="218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3CCBE-C2DE-4266-B4E7-0AB204DE47B0}"/>
              </a:ext>
            </a:extLst>
          </p:cNvPr>
          <p:cNvSpPr/>
          <p:nvPr/>
        </p:nvSpPr>
        <p:spPr>
          <a:xfrm>
            <a:off x="3043804" y="1725338"/>
            <a:ext cx="3603769" cy="1668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EEB5390-66E9-4E10-A4E4-508FB9EFFCC6}"/>
              </a:ext>
            </a:extLst>
          </p:cNvPr>
          <p:cNvSpPr/>
          <p:nvPr/>
        </p:nvSpPr>
        <p:spPr>
          <a:xfrm>
            <a:off x="8032376" y="4603376"/>
            <a:ext cx="1215786" cy="1134036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30E0D1-B928-48C1-BE9E-B1969F04A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139" y="1526041"/>
            <a:ext cx="1883676" cy="4397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2-WL-GNNs have a unique advantage over existing methods</a:t>
                </a:r>
              </a:p>
            </p:txBody>
          </p:sp>
        </mc:Choice>
        <mc:Fallback xmlns="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  <a:blipFill>
                <a:blip r:embed="rId6"/>
                <a:stretch>
                  <a:fillRect l="-2252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7" grpId="0" animBg="1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9E999-F957-4346-84FD-686B5263D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33" y="1132513"/>
            <a:ext cx="8370292" cy="5020521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5A97D8C-0829-4158-AE36-CAB2A2C73F06}"/>
              </a:ext>
            </a:extLst>
          </p:cNvPr>
          <p:cNvSpPr txBox="1">
            <a:spLocks/>
          </p:cNvSpPr>
          <p:nvPr/>
        </p:nvSpPr>
        <p:spPr>
          <a:xfrm>
            <a:off x="638216" y="1640248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Bioinformatics: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12089C7E-5364-4880-94B0-27B1EC9B9BCF}"/>
              </a:ext>
            </a:extLst>
          </p:cNvPr>
          <p:cNvSpPr txBox="1">
            <a:spLocks/>
          </p:cNvSpPr>
          <p:nvPr/>
        </p:nvSpPr>
        <p:spPr>
          <a:xfrm>
            <a:off x="638215" y="4467700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9D6110-5DE7-4B18-97A1-3B2FB45C0C71}"/>
              </a:ext>
            </a:extLst>
          </p:cNvPr>
          <p:cNvSpPr/>
          <p:nvPr/>
        </p:nvSpPr>
        <p:spPr>
          <a:xfrm>
            <a:off x="638216" y="2983687"/>
            <a:ext cx="9957079" cy="330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FDBCC4-AA66-43D7-9027-5F236CA54C04}"/>
              </a:ext>
            </a:extLst>
          </p:cNvPr>
          <p:cNvSpPr/>
          <p:nvPr/>
        </p:nvSpPr>
        <p:spPr>
          <a:xfrm>
            <a:off x="459250" y="1132513"/>
            <a:ext cx="11216175" cy="229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D1F3CF-D911-4EFF-827D-CB9F24E7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34" y="1354968"/>
            <a:ext cx="8709332" cy="4500962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B2CCF1F-1723-4C09-9771-B05C184427F8}"/>
              </a:ext>
            </a:extLst>
          </p:cNvPr>
          <p:cNvSpPr/>
          <p:nvPr/>
        </p:nvSpPr>
        <p:spPr>
          <a:xfrm>
            <a:off x="1853883" y="4532069"/>
            <a:ext cx="8498131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4AF7D1E-6977-4014-AB01-96ADB75E6CA5}"/>
              </a:ext>
            </a:extLst>
          </p:cNvPr>
          <p:cNvSpPr/>
          <p:nvPr/>
        </p:nvSpPr>
        <p:spPr>
          <a:xfrm>
            <a:off x="7960496" y="4532068"/>
            <a:ext cx="1204476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5448B4-F693-43E3-84A8-E177B7AED4EF}"/>
              </a:ext>
            </a:extLst>
          </p:cNvPr>
          <p:cNvSpPr/>
          <p:nvPr/>
        </p:nvSpPr>
        <p:spPr>
          <a:xfrm>
            <a:off x="4031609" y="1741960"/>
            <a:ext cx="1204476" cy="583972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90B9C07-DB2F-48FB-9D74-F9CC4695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88253" y="1827773"/>
            <a:ext cx="2399240" cy="22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Constituent Locality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914697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WL subtree kernel SVM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04BE79-44EF-42CD-9A70-4217102E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3" y="1747967"/>
            <a:ext cx="7913614" cy="4086262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FD46E3-C308-4F6A-8554-C4B8D68105E8}"/>
              </a:ext>
            </a:extLst>
          </p:cNvPr>
          <p:cNvSpPr/>
          <p:nvPr/>
        </p:nvSpPr>
        <p:spPr>
          <a:xfrm>
            <a:off x="4816129" y="1690374"/>
            <a:ext cx="2452931" cy="197980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098A2F4-1CE0-4DB7-BBB7-F2342359376C}"/>
              </a:ext>
            </a:extLst>
          </p:cNvPr>
          <p:cNvGrpSpPr/>
          <p:nvPr/>
        </p:nvGrpSpPr>
        <p:grpSpPr>
          <a:xfrm>
            <a:off x="4697835" y="1197259"/>
            <a:ext cx="2796330" cy="1243929"/>
            <a:chOff x="4697835" y="1063043"/>
            <a:chExt cx="2796330" cy="1243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mean graph radius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=7±2.8</m:t>
                      </m:r>
                    </m:oMath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  <a:blipFill>
                  <a:blip r:embed="rId4"/>
                  <a:stretch>
                    <a:fillRect l="-218" b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70C2D7C-AA4B-4A72-A80E-3F34559B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33" y="1401519"/>
              <a:ext cx="276837" cy="9054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optimal subtree constituents are localized</a:t>
                </a:r>
              </a:p>
            </p:txBody>
          </p:sp>
        </mc:Choice>
        <mc:Fallback xmlns="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2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E9A795-F088-4265-81AF-865EA462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2629051"/>
            <a:ext cx="6932889" cy="2657475"/>
          </a:xfrm>
          <a:prstGeom prst="rect">
            <a:avLst/>
          </a:prstGeom>
        </p:spPr>
      </p:pic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21B6752F-883B-4F63-90F6-012F3FC659DB}"/>
              </a:ext>
            </a:extLst>
          </p:cNvPr>
          <p:cNvSpPr txBox="1">
            <a:spLocks/>
          </p:cNvSpPr>
          <p:nvPr/>
        </p:nvSpPr>
        <p:spPr>
          <a:xfrm>
            <a:off x="1068196" y="1565604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How does the neighborhood radius relate to classification accuracy?</a:t>
            </a:r>
          </a:p>
        </p:txBody>
      </p:sp>
    </p:spTree>
    <p:extLst>
      <p:ext uri="{BB962C8B-B14F-4D97-AF65-F5344CB8AC3E}">
        <p14:creationId xmlns:p14="http://schemas.microsoft.com/office/powerpoint/2010/main" val="2581974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7C89C19-D88C-45A9-A887-20851CB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7164"/>
            <a:ext cx="7807354" cy="3978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675820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LTA-like 2-WL-GNN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4379FB47-7D2D-49A9-8015-B9A548788ADC}"/>
              </a:ext>
            </a:extLst>
          </p:cNvPr>
          <p:cNvSpPr/>
          <p:nvPr/>
        </p:nvSpPr>
        <p:spPr>
          <a:xfrm>
            <a:off x="2742541" y="1557164"/>
            <a:ext cx="6705399" cy="4031498"/>
          </a:xfrm>
          <a:custGeom>
            <a:avLst/>
            <a:gdLst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4897773 w 6825142"/>
              <a:gd name="connsiteY4" fmla="*/ 0 h 4137366"/>
              <a:gd name="connsiteX5" fmla="*/ 6825142 w 6825142"/>
              <a:gd name="connsiteY5" fmla="*/ 0 h 4137366"/>
              <a:gd name="connsiteX6" fmla="*/ 6825142 w 6825142"/>
              <a:gd name="connsiteY6" fmla="*/ 4084432 h 4137366"/>
              <a:gd name="connsiteX7" fmla="*/ 4897773 w 6825142"/>
              <a:gd name="connsiteY7" fmla="*/ 4084432 h 4137366"/>
              <a:gd name="connsiteX8" fmla="*/ 0 w 6825142"/>
              <a:gd name="connsiteY8" fmla="*/ 0 h 4137366"/>
              <a:gd name="connsiteX9" fmla="*/ 1342938 w 6825142"/>
              <a:gd name="connsiteY9" fmla="*/ 0 h 4137366"/>
              <a:gd name="connsiteX10" fmla="*/ 1342938 w 6825142"/>
              <a:gd name="connsiteY10" fmla="*/ 4084432 h 4137366"/>
              <a:gd name="connsiteX11" fmla="*/ 0 w 6825142"/>
              <a:gd name="connsiteY11" fmla="*/ 4084432 h 4137366"/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2450984 w 6825142"/>
              <a:gd name="connsiteY4" fmla="*/ 52934 h 4137366"/>
              <a:gd name="connsiteX5" fmla="*/ 4897773 w 6825142"/>
              <a:gd name="connsiteY5" fmla="*/ 0 h 4137366"/>
              <a:gd name="connsiteX6" fmla="*/ 6825142 w 6825142"/>
              <a:gd name="connsiteY6" fmla="*/ 0 h 4137366"/>
              <a:gd name="connsiteX7" fmla="*/ 6825142 w 6825142"/>
              <a:gd name="connsiteY7" fmla="*/ 4084432 h 4137366"/>
              <a:gd name="connsiteX8" fmla="*/ 4897773 w 6825142"/>
              <a:gd name="connsiteY8" fmla="*/ 4084432 h 4137366"/>
              <a:gd name="connsiteX9" fmla="*/ 4897773 w 6825142"/>
              <a:gd name="connsiteY9" fmla="*/ 0 h 4137366"/>
              <a:gd name="connsiteX10" fmla="*/ 119743 w 6825142"/>
              <a:gd name="connsiteY10" fmla="*/ 0 h 4137366"/>
              <a:gd name="connsiteX11" fmla="*/ 1342938 w 6825142"/>
              <a:gd name="connsiteY11" fmla="*/ 0 h 4137366"/>
              <a:gd name="connsiteX12" fmla="*/ 1342938 w 6825142"/>
              <a:gd name="connsiteY12" fmla="*/ 4084432 h 4137366"/>
              <a:gd name="connsiteX13" fmla="*/ 0 w 6825142"/>
              <a:gd name="connsiteY13" fmla="*/ 4084432 h 4137366"/>
              <a:gd name="connsiteX14" fmla="*/ 119743 w 6825142"/>
              <a:gd name="connsiteY14" fmla="*/ 0 h 4137366"/>
              <a:gd name="connsiteX0" fmla="*/ 2356641 w 6730799"/>
              <a:gd name="connsiteY0" fmla="*/ 52934 h 4137366"/>
              <a:gd name="connsiteX1" fmla="*/ 3572344 w 6730799"/>
              <a:gd name="connsiteY1" fmla="*/ 52934 h 4137366"/>
              <a:gd name="connsiteX2" fmla="*/ 3572344 w 6730799"/>
              <a:gd name="connsiteY2" fmla="*/ 4137366 h 4137366"/>
              <a:gd name="connsiteX3" fmla="*/ 2356641 w 6730799"/>
              <a:gd name="connsiteY3" fmla="*/ 4137366 h 4137366"/>
              <a:gd name="connsiteX4" fmla="*/ 2356641 w 6730799"/>
              <a:gd name="connsiteY4" fmla="*/ 52934 h 4137366"/>
              <a:gd name="connsiteX5" fmla="*/ 4803430 w 6730799"/>
              <a:gd name="connsiteY5" fmla="*/ 0 h 4137366"/>
              <a:gd name="connsiteX6" fmla="*/ 6730799 w 6730799"/>
              <a:gd name="connsiteY6" fmla="*/ 0 h 4137366"/>
              <a:gd name="connsiteX7" fmla="*/ 6730799 w 6730799"/>
              <a:gd name="connsiteY7" fmla="*/ 4084432 h 4137366"/>
              <a:gd name="connsiteX8" fmla="*/ 4803430 w 6730799"/>
              <a:gd name="connsiteY8" fmla="*/ 4084432 h 4137366"/>
              <a:gd name="connsiteX9" fmla="*/ 4803430 w 6730799"/>
              <a:gd name="connsiteY9" fmla="*/ 0 h 4137366"/>
              <a:gd name="connsiteX10" fmla="*/ 25400 w 6730799"/>
              <a:gd name="connsiteY10" fmla="*/ 0 h 4137366"/>
              <a:gd name="connsiteX11" fmla="*/ 1248595 w 6730799"/>
              <a:gd name="connsiteY11" fmla="*/ 0 h 4137366"/>
              <a:gd name="connsiteX12" fmla="*/ 1248595 w 6730799"/>
              <a:gd name="connsiteY12" fmla="*/ 4084432 h 4137366"/>
              <a:gd name="connsiteX13" fmla="*/ 0 w 6730799"/>
              <a:gd name="connsiteY13" fmla="*/ 4084432 h 4137366"/>
              <a:gd name="connsiteX14" fmla="*/ 25400 w 6730799"/>
              <a:gd name="connsiteY14" fmla="*/ 0 h 4137366"/>
              <a:gd name="connsiteX0" fmla="*/ 2331241 w 6705399"/>
              <a:gd name="connsiteY0" fmla="*/ 52934 h 4137366"/>
              <a:gd name="connsiteX1" fmla="*/ 3546944 w 6705399"/>
              <a:gd name="connsiteY1" fmla="*/ 52934 h 4137366"/>
              <a:gd name="connsiteX2" fmla="*/ 3546944 w 6705399"/>
              <a:gd name="connsiteY2" fmla="*/ 4137366 h 4137366"/>
              <a:gd name="connsiteX3" fmla="*/ 2331241 w 6705399"/>
              <a:gd name="connsiteY3" fmla="*/ 4137366 h 4137366"/>
              <a:gd name="connsiteX4" fmla="*/ 2331241 w 6705399"/>
              <a:gd name="connsiteY4" fmla="*/ 52934 h 4137366"/>
              <a:gd name="connsiteX5" fmla="*/ 4778030 w 6705399"/>
              <a:gd name="connsiteY5" fmla="*/ 0 h 4137366"/>
              <a:gd name="connsiteX6" fmla="*/ 6705399 w 6705399"/>
              <a:gd name="connsiteY6" fmla="*/ 0 h 4137366"/>
              <a:gd name="connsiteX7" fmla="*/ 6705399 w 6705399"/>
              <a:gd name="connsiteY7" fmla="*/ 4084432 h 4137366"/>
              <a:gd name="connsiteX8" fmla="*/ 4778030 w 6705399"/>
              <a:gd name="connsiteY8" fmla="*/ 4084432 h 4137366"/>
              <a:gd name="connsiteX9" fmla="*/ 4778030 w 6705399"/>
              <a:gd name="connsiteY9" fmla="*/ 0 h 4137366"/>
              <a:gd name="connsiteX10" fmla="*/ 0 w 6705399"/>
              <a:gd name="connsiteY10" fmla="*/ 0 h 4137366"/>
              <a:gd name="connsiteX11" fmla="*/ 1223195 w 6705399"/>
              <a:gd name="connsiteY11" fmla="*/ 0 h 4137366"/>
              <a:gd name="connsiteX12" fmla="*/ 1223195 w 6705399"/>
              <a:gd name="connsiteY12" fmla="*/ 4084432 h 4137366"/>
              <a:gd name="connsiteX13" fmla="*/ 0 w 6705399"/>
              <a:gd name="connsiteY13" fmla="*/ 4084432 h 4137366"/>
              <a:gd name="connsiteX14" fmla="*/ 0 w 6705399"/>
              <a:gd name="connsiteY14" fmla="*/ 0 h 413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5399" h="4137366">
                <a:moveTo>
                  <a:pt x="2331241" y="52934"/>
                </a:moveTo>
                <a:lnTo>
                  <a:pt x="3546944" y="52934"/>
                </a:lnTo>
                <a:lnTo>
                  <a:pt x="3546944" y="4137366"/>
                </a:lnTo>
                <a:lnTo>
                  <a:pt x="2331241" y="4137366"/>
                </a:lnTo>
                <a:lnTo>
                  <a:pt x="2331241" y="52934"/>
                </a:lnTo>
                <a:close/>
                <a:moveTo>
                  <a:pt x="4778030" y="0"/>
                </a:moveTo>
                <a:lnTo>
                  <a:pt x="6705399" y="0"/>
                </a:lnTo>
                <a:lnTo>
                  <a:pt x="6705399" y="4084432"/>
                </a:lnTo>
                <a:lnTo>
                  <a:pt x="4778030" y="4084432"/>
                </a:lnTo>
                <a:lnTo>
                  <a:pt x="4778030" y="0"/>
                </a:lnTo>
                <a:close/>
                <a:moveTo>
                  <a:pt x="0" y="0"/>
                </a:moveTo>
                <a:lnTo>
                  <a:pt x="1223195" y="0"/>
                </a:lnTo>
                <a:lnTo>
                  <a:pt x="1223195" y="4084432"/>
                </a:lnTo>
                <a:lnTo>
                  <a:pt x="0" y="4084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201DA71-C33A-4CDC-B233-FEC6F3218752}"/>
              </a:ext>
            </a:extLst>
          </p:cNvPr>
          <p:cNvGrpSpPr/>
          <p:nvPr/>
        </p:nvGrpSpPr>
        <p:grpSpPr>
          <a:xfrm>
            <a:off x="4562475" y="2533651"/>
            <a:ext cx="2545896" cy="2272392"/>
            <a:chOff x="4562475" y="2533651"/>
            <a:chExt cx="2545896" cy="2272392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1BDE7C7A-BD26-4FFF-B382-BA70BA7D6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2533651"/>
              <a:ext cx="189139" cy="3306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3FE2261-D697-44D3-A7F5-7FB762445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4454980"/>
              <a:ext cx="189139" cy="3510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6C3843A-9C2B-47B8-AF0C-1A7C12305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4516211"/>
              <a:ext cx="197734" cy="273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53BAD5E-D577-4C5F-8CDC-6312FFF7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2729593"/>
              <a:ext cx="197734" cy="16872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!!nci">
            <a:extLst>
              <a:ext uri="{FF2B5EF4-FFF2-40B4-BE49-F238E27FC236}">
                <a16:creationId xmlns:a16="http://schemas.microsoft.com/office/drawing/2014/main" id="{2438BA2E-8A2B-470A-9AC0-AFCF36F35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3" r="65500" b="93116"/>
          <a:stretch/>
        </p:blipFill>
        <p:spPr>
          <a:xfrm>
            <a:off x="4400026" y="1557164"/>
            <a:ext cx="503339" cy="273871"/>
          </a:xfrm>
          <a:prstGeom prst="rect">
            <a:avLst/>
          </a:prstGeom>
        </p:spPr>
      </p:pic>
      <p:pic>
        <p:nvPicPr>
          <p:cNvPr id="38" name="!!proteins">
            <a:extLst>
              <a:ext uri="{FF2B5EF4-FFF2-40B4-BE49-F238E27FC236}">
                <a16:creationId xmlns:a16="http://schemas.microsoft.com/office/drawing/2014/main" id="{C9ECE416-01A8-47B0-8A19-35855280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39282" r="47770" b="93910"/>
          <a:stretch/>
        </p:blipFill>
        <p:spPr>
          <a:xfrm>
            <a:off x="5276674" y="1557164"/>
            <a:ext cx="1010875" cy="242275"/>
          </a:xfrm>
          <a:prstGeom prst="rect">
            <a:avLst/>
          </a:prstGeom>
        </p:spPr>
      </p:pic>
      <p:pic>
        <p:nvPicPr>
          <p:cNvPr id="39" name="!!dd">
            <a:extLst>
              <a:ext uri="{FF2B5EF4-FFF2-40B4-BE49-F238E27FC236}">
                <a16:creationId xmlns:a16="http://schemas.microsoft.com/office/drawing/2014/main" id="{86FBCB97-8020-4924-89FA-537AB431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11" r="34948" b="93122"/>
          <a:stretch/>
        </p:blipFill>
        <p:spPr>
          <a:xfrm>
            <a:off x="6723298" y="1557164"/>
            <a:ext cx="565339" cy="273629"/>
          </a:xfrm>
          <a:prstGeom prst="rect">
            <a:avLst/>
          </a:prstGeom>
        </p:spPr>
      </p:pic>
      <p:pic>
        <p:nvPicPr>
          <p:cNvPr id="40" name="!!imdb">
            <a:extLst>
              <a:ext uri="{FF2B5EF4-FFF2-40B4-BE49-F238E27FC236}">
                <a16:creationId xmlns:a16="http://schemas.microsoft.com/office/drawing/2014/main" id="{51B6D6F8-9E85-4DE5-B5D6-3A08EC17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7051" r="14676" b="93910"/>
          <a:stretch/>
        </p:blipFill>
        <p:spPr>
          <a:xfrm>
            <a:off x="8225406" y="1557164"/>
            <a:ext cx="645952" cy="2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270A8F07-5DDD-41E9-9176-7EBD42F06487}"/>
              </a:ext>
            </a:extLst>
          </p:cNvPr>
          <p:cNvSpPr/>
          <p:nvPr/>
        </p:nvSpPr>
        <p:spPr>
          <a:xfrm>
            <a:off x="4279646" y="3151817"/>
            <a:ext cx="5394786" cy="1566809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000000"/>
                </a:solidFill>
                <a:latin typeface="Roboto Light" panose="020B0604020202020204" charset="0"/>
                <a:ea typeface="Roboto Light" panose="020B0604020202020204" charset="0"/>
              </a:rPr>
              <a:t>Classification/Regression</a:t>
            </a:r>
            <a:endParaRPr lang="en-US" sz="3200" b="1" dirty="0">
              <a:solidFill>
                <a:srgbClr val="0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44BBB5E-CFF6-4BE8-8B70-3F139A74F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7240" y="3225284"/>
            <a:ext cx="3906203" cy="29003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19E495-9FF3-464E-A78A-371D31F94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50155" y="1932579"/>
            <a:ext cx="2980373" cy="1334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27B902-BE61-42F8-BF17-B6116C102F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54439" y="3903189"/>
            <a:ext cx="2357438" cy="235743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CB08421-783F-4D59-A453-C3CDC97F4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72850" y="1802926"/>
            <a:ext cx="3757613" cy="21002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pic>
        <p:nvPicPr>
          <p:cNvPr id="33" name="!!nci">
            <a:extLst>
              <a:ext uri="{FF2B5EF4-FFF2-40B4-BE49-F238E27FC236}">
                <a16:creationId xmlns:a16="http://schemas.microsoft.com/office/drawing/2014/main" id="{7EE830AC-3516-4A90-A917-6FC75E3C01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8053" r="65500" b="93116"/>
          <a:stretch/>
        </p:blipFill>
        <p:spPr>
          <a:xfrm>
            <a:off x="2988671" y="2104085"/>
            <a:ext cx="503339" cy="273871"/>
          </a:xfrm>
          <a:prstGeom prst="rect">
            <a:avLst/>
          </a:prstGeom>
        </p:spPr>
      </p:pic>
      <p:pic>
        <p:nvPicPr>
          <p:cNvPr id="34" name="!!proteins">
            <a:extLst>
              <a:ext uri="{FF2B5EF4-FFF2-40B4-BE49-F238E27FC236}">
                <a16:creationId xmlns:a16="http://schemas.microsoft.com/office/drawing/2014/main" id="{95B69A2A-C313-4079-957F-394F22817B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9282" r="47770" b="93910"/>
          <a:stretch/>
        </p:blipFill>
        <p:spPr>
          <a:xfrm>
            <a:off x="8153400" y="2731919"/>
            <a:ext cx="1010875" cy="242275"/>
          </a:xfrm>
          <a:prstGeom prst="rect">
            <a:avLst/>
          </a:prstGeom>
        </p:spPr>
      </p:pic>
      <p:pic>
        <p:nvPicPr>
          <p:cNvPr id="35" name="!!dd">
            <a:extLst>
              <a:ext uri="{FF2B5EF4-FFF2-40B4-BE49-F238E27FC236}">
                <a16:creationId xmlns:a16="http://schemas.microsoft.com/office/drawing/2014/main" id="{551F9D12-51D4-43EC-BE8A-B07D6028F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7811" r="34948" b="93122"/>
          <a:stretch/>
        </p:blipFill>
        <p:spPr>
          <a:xfrm>
            <a:off x="2280722" y="4675465"/>
            <a:ext cx="565339" cy="273629"/>
          </a:xfrm>
          <a:prstGeom prst="rect">
            <a:avLst/>
          </a:prstGeom>
        </p:spPr>
      </p:pic>
      <p:pic>
        <p:nvPicPr>
          <p:cNvPr id="37" name="!!imdb">
            <a:extLst>
              <a:ext uri="{FF2B5EF4-FFF2-40B4-BE49-F238E27FC236}">
                <a16:creationId xmlns:a16="http://schemas.microsoft.com/office/drawing/2014/main" id="{F047C8F9-C650-4984-A173-34136BC55E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7051" r="14676" b="93910"/>
          <a:stretch/>
        </p:blipFill>
        <p:spPr>
          <a:xfrm>
            <a:off x="9739878" y="5509023"/>
            <a:ext cx="645952" cy="242275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6C9B29E-0833-4381-BBFD-80CD93792BB8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511097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4EF37679-C13F-4D41-ADD5-AE0972A17910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26BE4F7A-6500-468D-B467-5DECAC6F8DC2}"/>
              </a:ext>
            </a:extLst>
          </p:cNvPr>
          <p:cNvSpPr txBox="1">
            <a:spLocks/>
          </p:cNvSpPr>
          <p:nvPr/>
        </p:nvSpPr>
        <p:spPr>
          <a:xfrm>
            <a:off x="808357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Cyclic graph datasets</a:t>
            </a:r>
          </a:p>
        </p:txBody>
      </p: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8E7DEC6-49DF-41B0-AC56-2EDE2E8AF106}"/>
              </a:ext>
            </a:extLst>
          </p:cNvPr>
          <p:cNvSpPr txBox="1">
            <a:spLocks/>
          </p:cNvSpPr>
          <p:nvPr/>
        </p:nvSpPr>
        <p:spPr>
          <a:xfrm>
            <a:off x="6519673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List- or tree-like graph 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Hypothesis:</a:t>
                </a: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2-WL-GNNs can utilize cyclic constituents in real-world problems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fik 21">
            <a:extLst>
              <a:ext uri="{FF2B5EF4-FFF2-40B4-BE49-F238E27FC236}">
                <a16:creationId xmlns:a16="http://schemas.microsoft.com/office/drawing/2014/main" id="{298FEA65-03A8-445F-9880-6306985386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76551" y="1762876"/>
            <a:ext cx="1953101" cy="14501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E9A9F0-50B5-4824-9F27-AEEC65E15AB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07358" y="1833548"/>
            <a:ext cx="1490186" cy="6672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8075DAA-E9FB-435B-B66F-4F069E0B96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333048" y="1693254"/>
            <a:ext cx="1178719" cy="11787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E3B0F14-1493-4A0A-A0F6-46CAF87BE56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48815" y="1838999"/>
            <a:ext cx="1878806" cy="1050131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5BCA9AE-2DE7-4E5C-A810-C2FF0AE40186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2239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7599"/>
            <a:chOff x="3836722" y="3946864"/>
            <a:chExt cx="2926374" cy="2027599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11681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6A2BEB2-BB72-4107-B278-21A7001B7D99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72AD769E-FC54-43A4-A255-A5CB2215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70" name="Inhaltsplatzhalter 7">
              <a:extLst>
                <a:ext uri="{FF2B5EF4-FFF2-40B4-BE49-F238E27FC236}">
                  <a16:creationId xmlns:a16="http://schemas.microsoft.com/office/drawing/2014/main" id="{C087947B-ADF7-4751-80AE-7E1EE088742B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3B4669D9-B47D-44F4-B80A-3610243AA8B9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4913"/>
            <a:chOff x="3836722" y="3946864"/>
            <a:chExt cx="2926374" cy="202491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08995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B5C0525-D24E-4E92-8D8F-798CD0366647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D2DB7011-D24C-4C02-94EE-C14E831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43" name="Inhaltsplatzhalter 7">
              <a:extLst>
                <a:ext uri="{FF2B5EF4-FFF2-40B4-BE49-F238E27FC236}">
                  <a16:creationId xmlns:a16="http://schemas.microsoft.com/office/drawing/2014/main" id="{5FE596CA-D078-4813-8529-15DC1C4ADA1D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8218877-D2A9-4535-9729-0CCAE6C8DB5C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E740A46-BFA6-4425-84F0-9D27873DA893}"/>
              </a:ext>
            </a:extLst>
          </p:cNvPr>
          <p:cNvGrpSpPr/>
          <p:nvPr/>
        </p:nvGrpSpPr>
        <p:grpSpPr>
          <a:xfrm>
            <a:off x="4423177" y="4894613"/>
            <a:ext cx="3003450" cy="1159253"/>
            <a:chOff x="4423177" y="4894613"/>
            <a:chExt cx="3003450" cy="115925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7C347DA-686D-4ED8-B877-178DB5F3F549}"/>
                </a:ext>
              </a:extLst>
            </p:cNvPr>
            <p:cNvSpPr/>
            <p:nvPr/>
          </p:nvSpPr>
          <p:spPr>
            <a:xfrm>
              <a:off x="4423177" y="5247134"/>
              <a:ext cx="2324326" cy="80673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800B324-981D-47CA-8BC9-A87C65C97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0728" y="4894613"/>
              <a:ext cx="485899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63DD68-F547-479E-BEB6-5E78D2024456}"/>
              </a:ext>
            </a:extLst>
          </p:cNvPr>
          <p:cNvGrpSpPr/>
          <p:nvPr/>
        </p:nvGrpSpPr>
        <p:grpSpPr>
          <a:xfrm>
            <a:off x="7942878" y="4833542"/>
            <a:ext cx="4009713" cy="1272911"/>
            <a:chOff x="7942878" y="4833542"/>
            <a:chExt cx="4009713" cy="1272911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B7747F0-FF4B-47D0-ABAC-B48B4974C8C9}"/>
                </a:ext>
              </a:extLst>
            </p:cNvPr>
            <p:cNvSpPr/>
            <p:nvPr/>
          </p:nvSpPr>
          <p:spPr>
            <a:xfrm rot="19933741">
              <a:off x="9729231" y="4833542"/>
              <a:ext cx="2223360" cy="12294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0F1CD0C3-37BF-4F4D-9A01-4EEF52BDAD45}"/>
                </a:ext>
              </a:extLst>
            </p:cNvPr>
            <p:cNvSpPr txBox="1">
              <a:spLocks/>
            </p:cNvSpPr>
            <p:nvPr/>
          </p:nvSpPr>
          <p:spPr>
            <a:xfrm>
              <a:off x="7942878" y="5610002"/>
              <a:ext cx="1862070" cy="49645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Other domains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04BC34C-4190-4E0B-AB4F-4687127882BF}"/>
              </a:ext>
            </a:extLst>
          </p:cNvPr>
          <p:cNvGrpSpPr/>
          <p:nvPr/>
        </p:nvGrpSpPr>
        <p:grpSpPr>
          <a:xfrm>
            <a:off x="2082140" y="1115575"/>
            <a:ext cx="3879077" cy="2540742"/>
            <a:chOff x="2082140" y="1115575"/>
            <a:chExt cx="3879077" cy="254074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6D6D64E-538E-4EB1-9494-669F1883C4F7}"/>
                </a:ext>
              </a:extLst>
            </p:cNvPr>
            <p:cNvSpPr/>
            <p:nvPr/>
          </p:nvSpPr>
          <p:spPr>
            <a:xfrm>
              <a:off x="2082140" y="1115575"/>
              <a:ext cx="1499257" cy="202489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Inhaltsplatzhalter 7">
              <a:extLst>
                <a:ext uri="{FF2B5EF4-FFF2-40B4-BE49-F238E27FC236}">
                  <a16:creationId xmlns:a16="http://schemas.microsoft.com/office/drawing/2014/main" id="{9A2ADB05-B7B8-4A0C-9AF3-A5FDCC7E543D}"/>
                </a:ext>
              </a:extLst>
            </p:cNvPr>
            <p:cNvSpPr txBox="1">
              <a:spLocks/>
            </p:cNvSpPr>
            <p:nvPr/>
          </p:nvSpPr>
          <p:spPr>
            <a:xfrm>
              <a:off x="2831768" y="2843458"/>
              <a:ext cx="3129449" cy="81285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Interpretability</a:t>
              </a:r>
              <a:r>
                <a:rPr lang="de-DE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of constituent evaluations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6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54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28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Extra Slides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55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6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Statistics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0A4272F-B134-4722-88D8-524C8C24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7" y="1143410"/>
            <a:ext cx="10625666" cy="2788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62519C-64B6-4228-8CBB-EDCAB1054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030" t="9375" b="1279"/>
          <a:stretch/>
        </p:blipFill>
        <p:spPr>
          <a:xfrm>
            <a:off x="739126" y="4033794"/>
            <a:ext cx="1572708" cy="15670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5FDDF14-F112-4C1E-B3A6-9FA99244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7859" r="48923"/>
          <a:stretch/>
        </p:blipFill>
        <p:spPr>
          <a:xfrm>
            <a:off x="8610600" y="4149310"/>
            <a:ext cx="2938918" cy="21446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CD16DB-B24C-423F-8F0F-04E5E5E29C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472" t="12517" r="74020" b="66513"/>
          <a:stretch/>
        </p:blipFill>
        <p:spPr>
          <a:xfrm>
            <a:off x="2358377" y="5519646"/>
            <a:ext cx="1872908" cy="8906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07DEA54-1C00-45D7-ABFC-106DF9A1B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310" t="58311" r="13702" b="5980"/>
          <a:stretch/>
        </p:blipFill>
        <p:spPr>
          <a:xfrm>
            <a:off x="7499829" y="4002849"/>
            <a:ext cx="1307142" cy="133395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24E6439-3342-488C-AF32-D84D946544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0944" t="4599" r="35370" b="63082"/>
          <a:stretch/>
        </p:blipFill>
        <p:spPr>
          <a:xfrm>
            <a:off x="5834035" y="4860163"/>
            <a:ext cx="2097974" cy="12073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12B09A4-2095-40D5-A966-4B4ADB4BDC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838" t="-231" r="16" b="57550"/>
          <a:stretch/>
        </p:blipFill>
        <p:spPr>
          <a:xfrm>
            <a:off x="3455418" y="4033794"/>
            <a:ext cx="2126673" cy="1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65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1-WL Simulation via 2-WL-GNNs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BD574C-D760-42E9-8C4C-393A592EC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0894" y="936124"/>
            <a:ext cx="7790212" cy="2586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3E2DB4-2F0C-4CF4-9B65-9BB5AEFE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417" y="3877814"/>
            <a:ext cx="9223166" cy="2635190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683784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16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2-GNNs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386911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573B2A0-4E45-404B-A798-C3E32EEA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1250" y="1137763"/>
            <a:ext cx="9289500" cy="19715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70BE96-E9D3-4C66-919D-D21AFE96D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4622" y="3672885"/>
            <a:ext cx="9262756" cy="25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Triangle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FD997B-938E-4E93-AE16-736E4465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62" y="1030997"/>
            <a:ext cx="5688876" cy="51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!!g">
            <a:extLst>
              <a:ext uri="{FF2B5EF4-FFF2-40B4-BE49-F238E27FC236}">
                <a16:creationId xmlns:a16="http://schemas.microsoft.com/office/drawing/2014/main" id="{93CC81A2-C51B-4356-8D1E-0B0F3DFBA0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" t="18897" r="75465" b="10054"/>
          <a:stretch/>
        </p:blipFill>
        <p:spPr>
          <a:xfrm>
            <a:off x="1752485" y="1650437"/>
            <a:ext cx="1705036" cy="1534609"/>
          </a:xfrm>
          <a:prstGeom prst="rect">
            <a:avLst/>
          </a:prstGeom>
        </p:spPr>
      </p:pic>
      <p:pic>
        <p:nvPicPr>
          <p:cNvPr id="29" name="!!c">
            <a:extLst>
              <a:ext uri="{FF2B5EF4-FFF2-40B4-BE49-F238E27FC236}">
                <a16:creationId xmlns:a16="http://schemas.microsoft.com/office/drawing/2014/main" id="{4428F57C-996E-4FB9-A538-5A19020E03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3928" t="2511" r="44656" b="2935"/>
          <a:stretch/>
        </p:blipFill>
        <p:spPr>
          <a:xfrm>
            <a:off x="3755994" y="1249425"/>
            <a:ext cx="1488194" cy="2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NCI1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82CD72-B30F-4F25-A33D-2CCFC8FC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83" y="1030765"/>
            <a:ext cx="5807034" cy="51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9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REDDIT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25,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6B453D-B851-48B7-8C4A-EEA80028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77" y="1032254"/>
            <a:ext cx="5723446" cy="51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A0D619B-553A-4380-A4EA-58AF8FA0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823" r="65738" b="41751"/>
          <a:stretch/>
        </p:blipFill>
        <p:spPr>
          <a:xfrm>
            <a:off x="3519055" y="1204581"/>
            <a:ext cx="1084614" cy="17167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!!g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18897" r="75465" b="10054"/>
          <a:stretch/>
        </p:blipFill>
        <p:spPr>
          <a:xfrm>
            <a:off x="1354782" y="1761506"/>
            <a:ext cx="2326569" cy="2094016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pic>
        <p:nvPicPr>
          <p:cNvPr id="18" name="!!c">
            <a:extLst>
              <a:ext uri="{FF2B5EF4-FFF2-40B4-BE49-F238E27FC236}">
                <a16:creationId xmlns:a16="http://schemas.microsoft.com/office/drawing/2014/main" id="{B5975290-B8AE-452F-8780-EE73D571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28" t="2511" r="44656" b="2935"/>
          <a:stretch/>
        </p:blipFill>
        <p:spPr>
          <a:xfrm>
            <a:off x="4572000" y="1278577"/>
            <a:ext cx="2030681" cy="2786742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3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2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25,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1661</Words>
  <Application>Microsoft Office PowerPoint</Application>
  <PresentationFormat>Breitbild</PresentationFormat>
  <Paragraphs>472</Paragraphs>
  <Slides>61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8" baseType="lpstr">
      <vt:lpstr>Arial</vt:lpstr>
      <vt:lpstr>Calibri</vt:lpstr>
      <vt:lpstr>Roboto Light</vt:lpstr>
      <vt:lpstr>Century Gothic</vt:lpstr>
      <vt:lpstr>Wingdings</vt:lpstr>
      <vt:lpstr>Cambria Math</vt:lpstr>
      <vt:lpstr>concept</vt:lpstr>
      <vt:lpstr>Learning to Aggregate on Structured Data</vt:lpstr>
      <vt:lpstr>Learning to Aggregate on Unstructured Data</vt:lpstr>
      <vt:lpstr>Learning to Aggregate on Structured Data</vt:lpstr>
      <vt:lpstr>Learning to Aggregate on Structured Data</vt:lpstr>
      <vt:lpstr>Graph Classification &amp; Regression (GC/GR)</vt:lpstr>
      <vt:lpstr>Research Questions</vt:lpstr>
      <vt:lpstr>Definition of LTA: Decomposition</vt:lpstr>
      <vt:lpstr>Definition of LTA: Evaluation</vt:lpstr>
      <vt:lpstr>Definition of LTA: Aggregation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Research Questions</vt:lpstr>
      <vt:lpstr>Evaluation</vt:lpstr>
      <vt:lpstr>Evaluation: Triangle Detection</vt:lpstr>
      <vt:lpstr>Evaluation: Triangle Detection</vt:lpstr>
      <vt:lpstr>Evaluation: Triangle Detection</vt:lpstr>
      <vt:lpstr>Evaluation: Real-World Data</vt:lpstr>
      <vt:lpstr>Evaluation: Real-World Data</vt:lpstr>
      <vt:lpstr>Evaluation: Constituent Locality</vt:lpstr>
      <vt:lpstr>Evaluation: 2-WL Neighborhood Radius</vt:lpstr>
      <vt:lpstr>Evaluation: 2-WL Neighborhood Radius</vt:lpstr>
      <vt:lpstr>Evaluation: 2-WL Neighborhood Radius</vt:lpstr>
      <vt:lpstr>Evaluation: 2-WL Neighborhood Radius</vt:lpstr>
      <vt:lpstr>Recap</vt:lpstr>
      <vt:lpstr>Future Directions</vt:lpstr>
      <vt:lpstr>Questions?</vt:lpstr>
      <vt:lpstr>Extra Slides</vt:lpstr>
      <vt:lpstr>Dataset Statistics</vt:lpstr>
      <vt:lpstr>Intuition for 1-WL Simulation via 2-WL-GNNs</vt:lpstr>
      <vt:lpstr>Limitations of 2-GNNs</vt:lpstr>
      <vt:lpstr>Accuracy Deltas: Triangle Dataset</vt:lpstr>
      <vt:lpstr>Accuracy Deltas: NCI1 Dataset</vt:lpstr>
      <vt:lpstr>Accuracy Deltas: REDDIT Dataset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271</cp:revision>
  <dcterms:created xsi:type="dcterms:W3CDTF">2017-10-24T09:36:18Z</dcterms:created>
  <dcterms:modified xsi:type="dcterms:W3CDTF">2020-04-27T19:35:45Z</dcterms:modified>
</cp:coreProperties>
</file>